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7" r:id="rId2"/>
    <p:sldId id="257" r:id="rId3"/>
    <p:sldId id="265" r:id="rId4"/>
    <p:sldId id="258" r:id="rId5"/>
    <p:sldId id="259" r:id="rId6"/>
    <p:sldId id="260" r:id="rId7"/>
    <p:sldId id="261" r:id="rId8"/>
    <p:sldId id="262" r:id="rId9"/>
    <p:sldId id="263" r:id="rId10"/>
    <p:sldId id="264"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4995" autoAdjust="0"/>
    <p:restoredTop sz="94660"/>
  </p:normalViewPr>
  <p:slideViewPr>
    <p:cSldViewPr snapToGrid="0">
      <p:cViewPr varScale="1">
        <p:scale>
          <a:sx n="75" d="100"/>
          <a:sy n="75" d="100"/>
        </p:scale>
        <p:origin x="54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56B1DE8-341B-4BCD-854F-C899B835B470}" type="datetimeFigureOut">
              <a:rPr lang="en-IN" smtClean="0"/>
              <a:t>02-03-2022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08F4D8C-B603-4449-9DD8-897C95D336B5}" type="slidenum">
              <a:rPr lang="en-IN" smtClean="0"/>
              <a:t>‹#›</a:t>
            </a:fld>
            <a:endParaRPr lang="en-IN"/>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6333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6B1DE8-341B-4BCD-854F-C899B835B470}" type="datetimeFigureOut">
              <a:rPr lang="en-IN" smtClean="0"/>
              <a:t>02-03-2022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08F4D8C-B603-4449-9DD8-897C95D336B5}" type="slidenum">
              <a:rPr lang="en-IN" smtClean="0"/>
              <a:t>‹#›</a:t>
            </a:fld>
            <a:endParaRPr lang="en-IN"/>
          </a:p>
        </p:txBody>
      </p:sp>
    </p:spTree>
    <p:extLst>
      <p:ext uri="{BB962C8B-B14F-4D97-AF65-F5344CB8AC3E}">
        <p14:creationId xmlns:p14="http://schemas.microsoft.com/office/powerpoint/2010/main" val="1976972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6B1DE8-341B-4BCD-854F-C899B835B470}" type="datetimeFigureOut">
              <a:rPr lang="en-IN" smtClean="0"/>
              <a:t>02-03-2022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08F4D8C-B603-4449-9DD8-897C95D336B5}" type="slidenum">
              <a:rPr lang="en-IN" smtClean="0"/>
              <a:t>‹#›</a:t>
            </a:fld>
            <a:endParaRPr lang="en-IN"/>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9647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lank">
    <p:bg>
      <p:bgPr>
        <a:solidFill>
          <a:schemeClr val="bg1">
            <a:alpha val="76000"/>
          </a:schemeClr>
        </a:solidFill>
        <a:effectLst/>
      </p:bgPr>
    </p:bg>
    <p:spTree>
      <p:nvGrpSpPr>
        <p:cNvPr id="1" name=""/>
        <p:cNvGrpSpPr/>
        <p:nvPr/>
      </p:nvGrpSpPr>
      <p:grpSpPr>
        <a:xfrm>
          <a:off x="0" y="0"/>
          <a:ext cx="0" cy="0"/>
          <a:chOff x="0" y="0"/>
          <a:chExt cx="0" cy="0"/>
        </a:xfrm>
      </p:grpSpPr>
      <p:sp>
        <p:nvSpPr>
          <p:cNvPr id="42" name="Rectangle: Top Corners Rounded 41">
            <a:extLst>
              <a:ext uri="{FF2B5EF4-FFF2-40B4-BE49-F238E27FC236}">
                <a16:creationId xmlns:a16="http://schemas.microsoft.com/office/drawing/2014/main" xmlns="" id="{55433DE8-F0FD-446A-AAEE-445AB77C4EA5}"/>
              </a:ext>
            </a:extLst>
          </p:cNvPr>
          <p:cNvSpPr/>
          <p:nvPr userDrawn="1"/>
        </p:nvSpPr>
        <p:spPr>
          <a:xfrm rot="16200000">
            <a:off x="6953293" y="-1065369"/>
            <a:ext cx="1594268" cy="8856213"/>
          </a:xfrm>
          <a:prstGeom prst="round2SameRect">
            <a:avLst/>
          </a:prstGeom>
          <a:solidFill>
            <a:schemeClr val="accent1">
              <a:alpha val="18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Date Placeholder 1">
            <a:extLst>
              <a:ext uri="{FF2B5EF4-FFF2-40B4-BE49-F238E27FC236}">
                <a16:creationId xmlns:a16="http://schemas.microsoft.com/office/drawing/2014/main" xmlns="" id="{6D01B939-232A-4FD6-8C34-AC631AEFC04C}"/>
              </a:ext>
            </a:extLst>
          </p:cNvPr>
          <p:cNvSpPr>
            <a:spLocks noGrp="1"/>
          </p:cNvSpPr>
          <p:nvPr>
            <p:ph type="dt" sz="half" idx="10"/>
          </p:nvPr>
        </p:nvSpPr>
        <p:spPr/>
        <p:txBody>
          <a:bodyPr/>
          <a:lstStyle/>
          <a:p>
            <a:fld id="{0A71D350-B2E6-49A8-8785-7C28B89ACE9B}" type="datetimeFigureOut">
              <a:rPr lang="en-IN" smtClean="0"/>
              <a:t>02-03-2022</a:t>
            </a:fld>
            <a:endParaRPr lang="en-IN"/>
          </a:p>
        </p:txBody>
      </p:sp>
      <p:sp>
        <p:nvSpPr>
          <p:cNvPr id="3" name="Footer Placeholder 2">
            <a:extLst>
              <a:ext uri="{FF2B5EF4-FFF2-40B4-BE49-F238E27FC236}">
                <a16:creationId xmlns:a16="http://schemas.microsoft.com/office/drawing/2014/main" xmlns="" id="{2686A9D0-18A9-4B88-9B71-C7D126E5E67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49973E0D-EE02-443F-B959-CDFB00DFD993}"/>
              </a:ext>
            </a:extLst>
          </p:cNvPr>
          <p:cNvSpPr>
            <a:spLocks noGrp="1"/>
          </p:cNvSpPr>
          <p:nvPr>
            <p:ph type="sldNum" sz="quarter" idx="12"/>
          </p:nvPr>
        </p:nvSpPr>
        <p:spPr/>
        <p:txBody>
          <a:bodyPr/>
          <a:lstStyle/>
          <a:p>
            <a:fld id="{947C5A83-59C3-43D3-A91D-87F7BABD7D91}" type="slidenum">
              <a:rPr lang="en-IN" smtClean="0"/>
              <a:t>‹#›</a:t>
            </a:fld>
            <a:endParaRPr lang="en-IN"/>
          </a:p>
        </p:txBody>
      </p:sp>
      <p:sp>
        <p:nvSpPr>
          <p:cNvPr id="5" name="TextBox 4">
            <a:extLst>
              <a:ext uri="{FF2B5EF4-FFF2-40B4-BE49-F238E27FC236}">
                <a16:creationId xmlns:a16="http://schemas.microsoft.com/office/drawing/2014/main" xmlns="" id="{49D1C219-155D-4E8E-BA82-9BFAD14A9E2F}"/>
              </a:ext>
            </a:extLst>
          </p:cNvPr>
          <p:cNvSpPr txBox="1"/>
          <p:nvPr userDrawn="1"/>
        </p:nvSpPr>
        <p:spPr>
          <a:xfrm flipV="1">
            <a:off x="-3939" y="3665718"/>
            <a:ext cx="1454265" cy="338554"/>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a:scene3d>
            <a:camera prst="orthographicFront"/>
            <a:lightRig rig="threePt" dir="t"/>
          </a:scene3d>
          <a:sp3d extrusionH="19050">
            <a:bevelT w="12700" h="63500"/>
            <a:bevelB w="6350"/>
          </a:sp3d>
        </p:spPr>
        <p:txBody>
          <a:bodyPr wrap="square" rtlCol="0">
            <a:spAutoFit/>
          </a:bodyPr>
          <a:lstStyle/>
          <a:p>
            <a:endParaRPr lang="en-IN" sz="1600" dirty="0">
              <a:solidFill>
                <a:srgbClr val="002060"/>
              </a:solidFill>
            </a:endParaRPr>
          </a:p>
        </p:txBody>
      </p:sp>
      <p:sp>
        <p:nvSpPr>
          <p:cNvPr id="6" name="TextBox 5">
            <a:extLst>
              <a:ext uri="{FF2B5EF4-FFF2-40B4-BE49-F238E27FC236}">
                <a16:creationId xmlns:a16="http://schemas.microsoft.com/office/drawing/2014/main" xmlns="" id="{FFD5C980-4F4E-49AF-BE73-64111ACF9175}"/>
              </a:ext>
            </a:extLst>
          </p:cNvPr>
          <p:cNvSpPr txBox="1"/>
          <p:nvPr userDrawn="1"/>
        </p:nvSpPr>
        <p:spPr>
          <a:xfrm flipV="1">
            <a:off x="-919" y="2940073"/>
            <a:ext cx="1454265" cy="338554"/>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a:scene3d>
            <a:camera prst="orthographicFront"/>
            <a:lightRig rig="threePt" dir="t"/>
          </a:scene3d>
          <a:sp3d extrusionH="19050">
            <a:bevelT w="12700" h="63500"/>
            <a:bevelB w="6350"/>
          </a:sp3d>
        </p:spPr>
        <p:txBody>
          <a:bodyPr wrap="square" rtlCol="0">
            <a:spAutoFit/>
          </a:bodyPr>
          <a:lstStyle/>
          <a:p>
            <a:endParaRPr lang="en-IN" sz="1600" dirty="0">
              <a:solidFill>
                <a:srgbClr val="002060"/>
              </a:solidFill>
            </a:endParaRPr>
          </a:p>
        </p:txBody>
      </p:sp>
      <p:sp>
        <p:nvSpPr>
          <p:cNvPr id="7" name="Rectangle: Top Corners Rounded 6">
            <a:extLst>
              <a:ext uri="{FF2B5EF4-FFF2-40B4-BE49-F238E27FC236}">
                <a16:creationId xmlns:a16="http://schemas.microsoft.com/office/drawing/2014/main" xmlns="" id="{45D54894-AD30-4252-BD3F-FDF8F1617F77}"/>
              </a:ext>
            </a:extLst>
          </p:cNvPr>
          <p:cNvSpPr/>
          <p:nvPr userDrawn="1"/>
        </p:nvSpPr>
        <p:spPr>
          <a:xfrm rot="5400000" flipH="1">
            <a:off x="1116911" y="2829104"/>
            <a:ext cx="338555" cy="560385"/>
          </a:xfrm>
          <a:prstGeom prst="round2SameRect">
            <a:avLst>
              <a:gd name="adj1" fmla="val 50000"/>
              <a:gd name="adj2" fmla="val 0"/>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050">
              <a:latin typeface="Bodoni MT" panose="02070603080606020203" pitchFamily="18" charset="0"/>
            </a:endParaRPr>
          </a:p>
        </p:txBody>
      </p:sp>
      <p:sp>
        <p:nvSpPr>
          <p:cNvPr id="8" name="Rectangle: Top Corners Rounded 7">
            <a:extLst>
              <a:ext uri="{FF2B5EF4-FFF2-40B4-BE49-F238E27FC236}">
                <a16:creationId xmlns:a16="http://schemas.microsoft.com/office/drawing/2014/main" xmlns="" id="{D9D36168-1ECA-4F65-A886-1CC6EBDE6B8C}"/>
              </a:ext>
            </a:extLst>
          </p:cNvPr>
          <p:cNvSpPr/>
          <p:nvPr userDrawn="1"/>
        </p:nvSpPr>
        <p:spPr>
          <a:xfrm rot="5400000">
            <a:off x="1772922" y="3072372"/>
            <a:ext cx="338554" cy="1525246"/>
          </a:xfrm>
          <a:prstGeom prst="round2SameRect">
            <a:avLst>
              <a:gd name="adj1" fmla="val 28393"/>
              <a:gd name="adj2" fmla="val 0"/>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050" dirty="0">
              <a:latin typeface="Bodoni MT" panose="02070603080606020203" pitchFamily="18" charset="0"/>
            </a:endParaRPr>
          </a:p>
        </p:txBody>
      </p:sp>
      <p:sp>
        <p:nvSpPr>
          <p:cNvPr id="9" name="TextBox 8">
            <a:extLst>
              <a:ext uri="{FF2B5EF4-FFF2-40B4-BE49-F238E27FC236}">
                <a16:creationId xmlns:a16="http://schemas.microsoft.com/office/drawing/2014/main" xmlns="" id="{4635DE52-A7ED-4664-A7E0-74AC4A0CA70F}"/>
              </a:ext>
            </a:extLst>
          </p:cNvPr>
          <p:cNvSpPr txBox="1"/>
          <p:nvPr userDrawn="1"/>
        </p:nvSpPr>
        <p:spPr>
          <a:xfrm>
            <a:off x="-5601" y="3611804"/>
            <a:ext cx="1341817" cy="461665"/>
          </a:xfrm>
          <a:prstGeom prst="rect">
            <a:avLst/>
          </a:prstGeom>
          <a:noFill/>
          <a:ln>
            <a:noFill/>
          </a:ln>
        </p:spPr>
        <p:txBody>
          <a:bodyPr wrap="square">
            <a:spAutoFit/>
          </a:bodyPr>
          <a:lstStyle/>
          <a:p>
            <a:r>
              <a:rPr lang="en-US" sz="2400" b="1" dirty="0">
                <a:solidFill>
                  <a:srgbClr val="002060"/>
                </a:solidFill>
                <a:latin typeface="Arabic Typesetting" panose="03020402040406030203" pitchFamily="66" charset="-78"/>
                <a:cs typeface="Arabic Typesetting" panose="03020402040406030203" pitchFamily="66" charset="-78"/>
              </a:rPr>
              <a:t>Programme</a:t>
            </a:r>
            <a:endParaRPr lang="en-IN" sz="2400" b="1" dirty="0">
              <a:solidFill>
                <a:srgbClr val="002060"/>
              </a:solidFill>
              <a:latin typeface="Arabic Typesetting" panose="03020402040406030203" pitchFamily="66" charset="-78"/>
              <a:cs typeface="Arabic Typesetting" panose="03020402040406030203" pitchFamily="66" charset="-78"/>
            </a:endParaRPr>
          </a:p>
        </p:txBody>
      </p:sp>
      <p:sp>
        <p:nvSpPr>
          <p:cNvPr id="10" name="TextBox 9">
            <a:extLst>
              <a:ext uri="{FF2B5EF4-FFF2-40B4-BE49-F238E27FC236}">
                <a16:creationId xmlns:a16="http://schemas.microsoft.com/office/drawing/2014/main" xmlns="" id="{6A680399-F159-4405-B9FF-B4F62B1B0CF7}"/>
              </a:ext>
            </a:extLst>
          </p:cNvPr>
          <p:cNvSpPr txBox="1"/>
          <p:nvPr userDrawn="1"/>
        </p:nvSpPr>
        <p:spPr>
          <a:xfrm>
            <a:off x="-5601" y="2892042"/>
            <a:ext cx="944490" cy="461665"/>
          </a:xfrm>
          <a:prstGeom prst="rect">
            <a:avLst/>
          </a:prstGeom>
          <a:noFill/>
          <a:ln>
            <a:noFill/>
          </a:ln>
        </p:spPr>
        <p:txBody>
          <a:bodyPr wrap="none" rtlCol="0">
            <a:spAutoFit/>
          </a:bodyPr>
          <a:lstStyle/>
          <a:p>
            <a:pPr algn="ctr"/>
            <a:r>
              <a:rPr lang="en-US" sz="2400" b="1" dirty="0">
                <a:solidFill>
                  <a:srgbClr val="002060"/>
                </a:solidFill>
                <a:latin typeface="Arabic Typesetting" panose="03020402040406030203" pitchFamily="66" charset="-78"/>
                <a:cs typeface="Arabic Typesetting" panose="03020402040406030203" pitchFamily="66" charset="-78"/>
              </a:rPr>
              <a:t>Semester</a:t>
            </a:r>
            <a:endParaRPr lang="en-IN" sz="2400" b="1" dirty="0">
              <a:solidFill>
                <a:srgbClr val="002060"/>
              </a:solidFill>
              <a:latin typeface="Arabic Typesetting" panose="03020402040406030203" pitchFamily="66" charset="-78"/>
              <a:cs typeface="Arabic Typesetting" panose="03020402040406030203" pitchFamily="66" charset="-78"/>
            </a:endParaRPr>
          </a:p>
        </p:txBody>
      </p:sp>
      <p:sp>
        <p:nvSpPr>
          <p:cNvPr id="11" name="Rectangle: Single Corner Rounded 10">
            <a:extLst>
              <a:ext uri="{FF2B5EF4-FFF2-40B4-BE49-F238E27FC236}">
                <a16:creationId xmlns:a16="http://schemas.microsoft.com/office/drawing/2014/main" xmlns="" id="{31D5D946-8EB5-4A5B-84BF-E6D79B00533E}"/>
              </a:ext>
            </a:extLst>
          </p:cNvPr>
          <p:cNvSpPr/>
          <p:nvPr userDrawn="1"/>
        </p:nvSpPr>
        <p:spPr>
          <a:xfrm>
            <a:off x="-5601" y="4766455"/>
            <a:ext cx="6101601" cy="353319"/>
          </a:xfrm>
          <a:prstGeom prst="round1Rect">
            <a:avLst>
              <a:gd name="adj" fmla="val 50000"/>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050">
              <a:latin typeface="Bodoni MT" panose="02070603080606020203" pitchFamily="18" charset="0"/>
            </a:endParaRPr>
          </a:p>
        </p:txBody>
      </p:sp>
      <p:sp>
        <p:nvSpPr>
          <p:cNvPr id="12" name="TextBox 11">
            <a:extLst>
              <a:ext uri="{FF2B5EF4-FFF2-40B4-BE49-F238E27FC236}">
                <a16:creationId xmlns:a16="http://schemas.microsoft.com/office/drawing/2014/main" xmlns="" id="{AC7C8EB0-8F66-425C-BBE8-F1E1940ACC3A}"/>
              </a:ext>
            </a:extLst>
          </p:cNvPr>
          <p:cNvSpPr txBox="1"/>
          <p:nvPr userDrawn="1"/>
        </p:nvSpPr>
        <p:spPr>
          <a:xfrm>
            <a:off x="-5600" y="4420151"/>
            <a:ext cx="1185176" cy="338554"/>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p:spPr>
        <p:txBody>
          <a:bodyPr wrap="square" rtlCol="0">
            <a:spAutoFit/>
          </a:bodyPr>
          <a:lstStyle/>
          <a:p>
            <a:endParaRPr lang="en-IN" sz="1600" dirty="0">
              <a:solidFill>
                <a:srgbClr val="002060"/>
              </a:solidFill>
            </a:endParaRPr>
          </a:p>
        </p:txBody>
      </p:sp>
      <p:sp>
        <p:nvSpPr>
          <p:cNvPr id="13" name="TextBox 12">
            <a:extLst>
              <a:ext uri="{FF2B5EF4-FFF2-40B4-BE49-F238E27FC236}">
                <a16:creationId xmlns:a16="http://schemas.microsoft.com/office/drawing/2014/main" xmlns="" id="{47C7A2D4-1AF2-438F-8B66-04B6ABFC3BC2}"/>
              </a:ext>
            </a:extLst>
          </p:cNvPr>
          <p:cNvSpPr txBox="1"/>
          <p:nvPr userDrawn="1"/>
        </p:nvSpPr>
        <p:spPr>
          <a:xfrm>
            <a:off x="-5601" y="4380414"/>
            <a:ext cx="843801" cy="461665"/>
          </a:xfrm>
          <a:prstGeom prst="rect">
            <a:avLst/>
          </a:prstGeom>
          <a:noFill/>
          <a:ln>
            <a:noFill/>
          </a:ln>
        </p:spPr>
        <p:txBody>
          <a:bodyPr wrap="square" rtlCol="0">
            <a:spAutoFit/>
          </a:bodyPr>
          <a:lstStyle/>
          <a:p>
            <a:r>
              <a:rPr lang="en-US" sz="2400" b="1" dirty="0">
                <a:solidFill>
                  <a:srgbClr val="002060"/>
                </a:solidFill>
                <a:latin typeface="Arabic Typesetting" panose="03020402040406030203" pitchFamily="66" charset="-78"/>
                <a:cs typeface="Arabic Typesetting" panose="03020402040406030203" pitchFamily="66" charset="-78"/>
              </a:rPr>
              <a:t>Course</a:t>
            </a:r>
            <a:endParaRPr lang="en-IN" sz="2400" b="1" dirty="0">
              <a:solidFill>
                <a:srgbClr val="002060"/>
              </a:solidFill>
              <a:latin typeface="Arabic Typesetting" panose="03020402040406030203" pitchFamily="66" charset="-78"/>
              <a:cs typeface="Arabic Typesetting" panose="03020402040406030203" pitchFamily="66" charset="-78"/>
            </a:endParaRPr>
          </a:p>
        </p:txBody>
      </p:sp>
      <p:sp>
        <p:nvSpPr>
          <p:cNvPr id="14" name="Rectangle: Single Corner Rounded 13">
            <a:extLst>
              <a:ext uri="{FF2B5EF4-FFF2-40B4-BE49-F238E27FC236}">
                <a16:creationId xmlns:a16="http://schemas.microsoft.com/office/drawing/2014/main" xmlns="" id="{BD7D298B-5569-4523-97E0-2E5DD728A667}"/>
              </a:ext>
            </a:extLst>
          </p:cNvPr>
          <p:cNvSpPr/>
          <p:nvPr userDrawn="1"/>
        </p:nvSpPr>
        <p:spPr>
          <a:xfrm flipH="1">
            <a:off x="9448800" y="4764695"/>
            <a:ext cx="2743200" cy="346801"/>
          </a:xfrm>
          <a:prstGeom prst="round1Rect">
            <a:avLst>
              <a:gd name="adj" fmla="val 50000"/>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050">
              <a:latin typeface="Bodoni MT" panose="02070603080606020203" pitchFamily="18" charset="0"/>
            </a:endParaRPr>
          </a:p>
        </p:txBody>
      </p:sp>
      <p:sp>
        <p:nvSpPr>
          <p:cNvPr id="15" name="TextBox 14">
            <a:extLst>
              <a:ext uri="{FF2B5EF4-FFF2-40B4-BE49-F238E27FC236}">
                <a16:creationId xmlns:a16="http://schemas.microsoft.com/office/drawing/2014/main" xmlns="" id="{520E0B49-10AE-46A6-A277-992682FC2C1D}"/>
              </a:ext>
            </a:extLst>
          </p:cNvPr>
          <p:cNvSpPr txBox="1"/>
          <p:nvPr userDrawn="1"/>
        </p:nvSpPr>
        <p:spPr>
          <a:xfrm flipH="1">
            <a:off x="10737735" y="4418122"/>
            <a:ext cx="1454265" cy="338554"/>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p:spPr>
        <p:txBody>
          <a:bodyPr wrap="square" rtlCol="0">
            <a:spAutoFit/>
          </a:bodyPr>
          <a:lstStyle/>
          <a:p>
            <a:endParaRPr lang="en-IN" sz="1600" dirty="0">
              <a:solidFill>
                <a:srgbClr val="002060"/>
              </a:solidFill>
            </a:endParaRPr>
          </a:p>
        </p:txBody>
      </p:sp>
      <p:sp>
        <p:nvSpPr>
          <p:cNvPr id="16" name="TextBox 15">
            <a:extLst>
              <a:ext uri="{FF2B5EF4-FFF2-40B4-BE49-F238E27FC236}">
                <a16:creationId xmlns:a16="http://schemas.microsoft.com/office/drawing/2014/main" xmlns="" id="{1A2EADE9-18CC-45F0-A1BF-96A658B0244F}"/>
              </a:ext>
            </a:extLst>
          </p:cNvPr>
          <p:cNvSpPr txBox="1"/>
          <p:nvPr userDrawn="1"/>
        </p:nvSpPr>
        <p:spPr>
          <a:xfrm>
            <a:off x="10718554" y="4378801"/>
            <a:ext cx="1303562" cy="461665"/>
          </a:xfrm>
          <a:prstGeom prst="rect">
            <a:avLst/>
          </a:prstGeom>
          <a:noFill/>
          <a:ln>
            <a:noFill/>
          </a:ln>
        </p:spPr>
        <p:txBody>
          <a:bodyPr wrap="none" rtlCol="0">
            <a:spAutoFit/>
          </a:bodyPr>
          <a:lstStyle/>
          <a:p>
            <a:pPr algn="ctr"/>
            <a:r>
              <a:rPr lang="en-US" sz="2400" b="1" dirty="0">
                <a:solidFill>
                  <a:srgbClr val="002060"/>
                </a:solidFill>
                <a:latin typeface="Arabic Typesetting" panose="03020402040406030203" pitchFamily="66" charset="-78"/>
                <a:cs typeface="Arabic Typesetting" panose="03020402040406030203" pitchFamily="66" charset="-78"/>
              </a:rPr>
              <a:t>Course Code</a:t>
            </a:r>
            <a:endParaRPr lang="en-IN" sz="2400" b="1" dirty="0">
              <a:solidFill>
                <a:srgbClr val="002060"/>
              </a:solidFill>
              <a:latin typeface="Arabic Typesetting" panose="03020402040406030203" pitchFamily="66" charset="-78"/>
              <a:cs typeface="Arabic Typesetting" panose="03020402040406030203" pitchFamily="66" charset="-78"/>
            </a:endParaRPr>
          </a:p>
        </p:txBody>
      </p:sp>
      <p:sp>
        <p:nvSpPr>
          <p:cNvPr id="17" name="Rectangle 16">
            <a:extLst>
              <a:ext uri="{FF2B5EF4-FFF2-40B4-BE49-F238E27FC236}">
                <a16:creationId xmlns:a16="http://schemas.microsoft.com/office/drawing/2014/main" xmlns="" id="{E0181E2D-5C8C-4800-8671-77AB229243B8}"/>
              </a:ext>
            </a:extLst>
          </p:cNvPr>
          <p:cNvSpPr/>
          <p:nvPr userDrawn="1"/>
        </p:nvSpPr>
        <p:spPr>
          <a:xfrm>
            <a:off x="0" y="5111496"/>
            <a:ext cx="12192000" cy="1746504"/>
          </a:xfrm>
          <a:prstGeom prst="rect">
            <a:avLst/>
          </a:prstGeom>
          <a:solidFill>
            <a:schemeClr val="accent1">
              <a:lumMod val="50000"/>
            </a:schemeClr>
          </a:solidFill>
          <a:ln>
            <a:no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IN" dirty="0"/>
          </a:p>
        </p:txBody>
      </p:sp>
      <p:sp>
        <p:nvSpPr>
          <p:cNvPr id="19" name="Rectangle 18">
            <a:extLst>
              <a:ext uri="{FF2B5EF4-FFF2-40B4-BE49-F238E27FC236}">
                <a16:creationId xmlns:a16="http://schemas.microsoft.com/office/drawing/2014/main" xmlns="" id="{86F540EA-D179-4549-9A47-F67DF3F4E85C}"/>
              </a:ext>
            </a:extLst>
          </p:cNvPr>
          <p:cNvSpPr/>
          <p:nvPr userDrawn="1"/>
        </p:nvSpPr>
        <p:spPr>
          <a:xfrm>
            <a:off x="1516284" y="-5653"/>
            <a:ext cx="10675716" cy="2291653"/>
          </a:xfrm>
          <a:prstGeom prst="rect">
            <a:avLst/>
          </a:prstGeom>
          <a:gradFill>
            <a:gsLst>
              <a:gs pos="100000">
                <a:schemeClr val="accent5">
                  <a:lumMod val="40000"/>
                  <a:lumOff val="60000"/>
                </a:schemeClr>
              </a:gs>
              <a:gs pos="0">
                <a:schemeClr val="accent1">
                  <a:lumMod val="5000"/>
                  <a:lumOff val="95000"/>
                </a:schemeClr>
              </a:gs>
              <a:gs pos="8000">
                <a:schemeClr val="accent1">
                  <a:lumMod val="75000"/>
                </a:schemeClr>
              </a:gs>
              <a:gs pos="97000">
                <a:schemeClr val="accent1">
                  <a:lumMod val="50000"/>
                </a:schemeClr>
              </a:gs>
              <a:gs pos="57000">
                <a:schemeClr val="accent1">
                  <a:lumMod val="50000"/>
                </a:schemeClr>
              </a:gs>
            </a:gsLst>
            <a:lin ang="5400000" scaled="1"/>
          </a:gra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48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Department of Master</a:t>
            </a:r>
            <a:r>
              <a:rPr lang="en-US" sz="3600" b="1" baseline="0" dirty="0" smtClean="0">
                <a:latin typeface="Times New Roman" panose="02020603050405020304" pitchFamily="18" charset="0"/>
                <a:cs typeface="Times New Roman" panose="02020603050405020304" pitchFamily="18" charset="0"/>
              </a:rPr>
              <a:t> of Computer Applications</a:t>
            </a:r>
            <a:endParaRPr lang="en-US" sz="4800" b="1" dirty="0">
              <a:latin typeface="Times New Roman" panose="02020603050405020304" pitchFamily="18" charset="0"/>
              <a:cs typeface="Times New Roman" panose="02020603050405020304" pitchFamily="18" charset="0"/>
            </a:endParaRPr>
          </a:p>
          <a:p>
            <a:pPr algn="ctr"/>
            <a:r>
              <a:rPr lang="en-US" sz="4000" b="1" dirty="0">
                <a:latin typeface="Times New Roman" panose="02020603050405020304" pitchFamily="18" charset="0"/>
                <a:cs typeface="Times New Roman" panose="02020603050405020304" pitchFamily="18" charset="0"/>
              </a:rPr>
              <a:t>St. Joseph’s College (Autonomous)</a:t>
            </a:r>
          </a:p>
          <a:p>
            <a:pPr algn="ctr"/>
            <a:r>
              <a:rPr lang="en-US" sz="4000" b="1" dirty="0">
                <a:latin typeface="Times New Roman" panose="02020603050405020304" pitchFamily="18" charset="0"/>
                <a:cs typeface="Times New Roman" panose="02020603050405020304" pitchFamily="18" charset="0"/>
              </a:rPr>
              <a:t>Tiruchirappalli - 2</a:t>
            </a:r>
            <a:endParaRPr lang="en-IN" sz="4000" b="1" dirty="0">
              <a:latin typeface="Times New Roman" panose="02020603050405020304" pitchFamily="18" charset="0"/>
              <a:cs typeface="Times New Roman" panose="02020603050405020304" pitchFamily="18" charset="0"/>
            </a:endParaRPr>
          </a:p>
        </p:txBody>
      </p:sp>
      <p:pic>
        <p:nvPicPr>
          <p:cNvPr id="20" name="Picture 19">
            <a:extLst>
              <a:ext uri="{FF2B5EF4-FFF2-40B4-BE49-F238E27FC236}">
                <a16:creationId xmlns:a16="http://schemas.microsoft.com/office/drawing/2014/main" xmlns="" id="{7DC57F74-A0C1-4C2C-8BEE-821523C703CF}"/>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26811"/>
            <a:ext cx="1524991" cy="2291653"/>
          </a:xfrm>
          <a:prstGeom prst="rect">
            <a:avLst/>
          </a:prstGeom>
        </p:spPr>
      </p:pic>
      <p:sp>
        <p:nvSpPr>
          <p:cNvPr id="22" name="Picture Placeholder 21">
            <a:extLst>
              <a:ext uri="{FF2B5EF4-FFF2-40B4-BE49-F238E27FC236}">
                <a16:creationId xmlns:a16="http://schemas.microsoft.com/office/drawing/2014/main" xmlns="" id="{0C6304BC-D250-422C-A7F6-BB07740E94CF}"/>
              </a:ext>
            </a:extLst>
          </p:cNvPr>
          <p:cNvSpPr>
            <a:spLocks noGrp="1"/>
          </p:cNvSpPr>
          <p:nvPr>
            <p:ph type="pic" sz="quarter" idx="13"/>
          </p:nvPr>
        </p:nvSpPr>
        <p:spPr>
          <a:xfrm>
            <a:off x="11039454" y="5497390"/>
            <a:ext cx="857578" cy="1005156"/>
          </a:xfrm>
          <a:prstGeom prst="ellipse">
            <a:avLst/>
          </a:prstGeom>
        </p:spPr>
        <p:txBody>
          <a:bodyPr>
            <a:normAutofit/>
          </a:bodyPr>
          <a:lstStyle>
            <a:lvl1pPr marL="0" indent="0">
              <a:buNone/>
              <a:defRPr sz="1000"/>
            </a:lvl1pPr>
          </a:lstStyle>
          <a:p>
            <a:endParaRPr lang="en-IN" dirty="0"/>
          </a:p>
        </p:txBody>
      </p:sp>
      <p:sp>
        <p:nvSpPr>
          <p:cNvPr id="25" name="Text Placeholder 24">
            <a:extLst>
              <a:ext uri="{FF2B5EF4-FFF2-40B4-BE49-F238E27FC236}">
                <a16:creationId xmlns:a16="http://schemas.microsoft.com/office/drawing/2014/main" xmlns="" id="{11B53BC1-0CCE-407A-AEF2-BD594097DE06}"/>
              </a:ext>
            </a:extLst>
          </p:cNvPr>
          <p:cNvSpPr>
            <a:spLocks noGrp="1"/>
          </p:cNvSpPr>
          <p:nvPr>
            <p:ph type="body" sz="quarter" idx="14" hasCustomPrompt="1"/>
          </p:nvPr>
        </p:nvSpPr>
        <p:spPr>
          <a:xfrm>
            <a:off x="169884" y="5310045"/>
            <a:ext cx="4529934" cy="1383147"/>
          </a:xfrm>
          <a:prstGeom prst="round2DiagRect">
            <a:avLst>
              <a:gd name="adj1" fmla="val 0"/>
              <a:gd name="adj2" fmla="val 26389"/>
            </a:avLst>
          </a:prstGeom>
          <a:solidFill>
            <a:schemeClr val="tx2">
              <a:lumMod val="75000"/>
            </a:schemeClr>
          </a:solidFill>
        </p:spPr>
        <p:txBody>
          <a:bodyPr lIns="36000" tIns="36000" rIns="36000" bIns="36000" anchor="t">
            <a:normAutofit/>
          </a:bodyPr>
          <a:lstStyle>
            <a:lvl1pPr marL="0" indent="0">
              <a:buNone/>
              <a:defRPr sz="2000" i="1">
                <a:solidFill>
                  <a:schemeClr val="bg1"/>
                </a:solidFill>
                <a:latin typeface="Times New Roman" panose="02020603050405020304" pitchFamily="18" charset="0"/>
                <a:cs typeface="Times New Roman" panose="02020603050405020304" pitchFamily="18" charset="0"/>
              </a:defRPr>
            </a:lvl1pPr>
          </a:lstStyle>
          <a:p>
            <a:pPr lvl="0"/>
            <a:r>
              <a:rPr lang="en-US" dirty="0"/>
              <a:t>Prof. Name</a:t>
            </a:r>
          </a:p>
          <a:p>
            <a:pPr lvl="0"/>
            <a:r>
              <a:rPr lang="en-US" dirty="0"/>
              <a:t>(Department Associated)</a:t>
            </a:r>
          </a:p>
        </p:txBody>
      </p:sp>
      <p:sp>
        <p:nvSpPr>
          <p:cNvPr id="31" name="Text Placeholder 30">
            <a:extLst>
              <a:ext uri="{FF2B5EF4-FFF2-40B4-BE49-F238E27FC236}">
                <a16:creationId xmlns:a16="http://schemas.microsoft.com/office/drawing/2014/main" xmlns="" id="{417B34C8-D808-4C4A-84A7-95FB0BA0A5E2}"/>
              </a:ext>
            </a:extLst>
          </p:cNvPr>
          <p:cNvSpPr>
            <a:spLocks noGrp="1"/>
          </p:cNvSpPr>
          <p:nvPr>
            <p:ph type="body" sz="quarter" idx="16" hasCustomPrompt="1"/>
          </p:nvPr>
        </p:nvSpPr>
        <p:spPr>
          <a:xfrm>
            <a:off x="9485382" y="4795997"/>
            <a:ext cx="2706618" cy="313559"/>
          </a:xfrm>
        </p:spPr>
        <p:txBody>
          <a:bodyPr>
            <a:noAutofit/>
          </a:bodyPr>
          <a:lstStyle>
            <a:lvl1pPr marL="0" indent="0">
              <a:buNone/>
              <a:defRPr sz="1800"/>
            </a:lvl1pPr>
            <a:lvl2pPr>
              <a:defRPr sz="1600"/>
            </a:lvl2pPr>
            <a:lvl3pPr>
              <a:defRPr sz="1400"/>
            </a:lvl3pPr>
            <a:lvl4pPr>
              <a:defRPr sz="1200"/>
            </a:lvl4pPr>
            <a:lvl5pPr>
              <a:defRPr sz="1200"/>
            </a:lvl5pPr>
          </a:lstStyle>
          <a:p>
            <a:r>
              <a:rPr lang="en-US" dirty="0">
                <a:solidFill>
                  <a:schemeClr val="bg1"/>
                </a:solidFill>
                <a:latin typeface="Bodoni MT" panose="02070603080606020203" pitchFamily="18" charset="0"/>
              </a:rPr>
              <a:t>17UCSXXXXX</a:t>
            </a:r>
            <a:endParaRPr lang="en-IN" dirty="0">
              <a:solidFill>
                <a:schemeClr val="bg1"/>
              </a:solidFill>
              <a:latin typeface="Bodoni MT" panose="02070603080606020203" pitchFamily="18" charset="0"/>
            </a:endParaRPr>
          </a:p>
        </p:txBody>
      </p:sp>
      <p:sp>
        <p:nvSpPr>
          <p:cNvPr id="35" name="Text Placeholder 34">
            <a:extLst>
              <a:ext uri="{FF2B5EF4-FFF2-40B4-BE49-F238E27FC236}">
                <a16:creationId xmlns:a16="http://schemas.microsoft.com/office/drawing/2014/main" xmlns="" id="{6569B3C9-D6D2-4162-A7D8-6963901245A8}"/>
              </a:ext>
            </a:extLst>
          </p:cNvPr>
          <p:cNvSpPr>
            <a:spLocks noGrp="1"/>
          </p:cNvSpPr>
          <p:nvPr>
            <p:ph type="body" sz="quarter" idx="17" hasCustomPrompt="1"/>
          </p:nvPr>
        </p:nvSpPr>
        <p:spPr>
          <a:xfrm>
            <a:off x="0" y="4784956"/>
            <a:ext cx="5934822" cy="271939"/>
          </a:xfrm>
        </p:spPr>
        <p:txBody>
          <a:bodyPr>
            <a:noAutofit/>
          </a:bodyPr>
          <a:lstStyle>
            <a:lvl1pPr marL="0" indent="0">
              <a:buNone/>
              <a:defRPr sz="2000">
                <a:solidFill>
                  <a:schemeClr val="bg1"/>
                </a:solidFill>
                <a:latin typeface="Bodoni MT" panose="02070603080606020203" pitchFamily="18" charset="0"/>
              </a:defRPr>
            </a:lvl1pPr>
            <a:lvl2pPr>
              <a:defRPr sz="1200"/>
            </a:lvl2pPr>
            <a:lvl3pPr>
              <a:defRPr sz="1100"/>
            </a:lvl3pPr>
            <a:lvl4pPr>
              <a:defRPr sz="1050"/>
            </a:lvl4pPr>
            <a:lvl5pPr>
              <a:defRPr sz="1050"/>
            </a:lvl5pPr>
          </a:lstStyle>
          <a:p>
            <a:pPr lvl="0"/>
            <a:r>
              <a:rPr lang="en-IN" dirty="0"/>
              <a:t>Course Title</a:t>
            </a:r>
          </a:p>
        </p:txBody>
      </p:sp>
      <p:sp>
        <p:nvSpPr>
          <p:cNvPr id="44" name="Text Placeholder 43">
            <a:extLst>
              <a:ext uri="{FF2B5EF4-FFF2-40B4-BE49-F238E27FC236}">
                <a16:creationId xmlns:a16="http://schemas.microsoft.com/office/drawing/2014/main" xmlns="" id="{D737AF66-30C7-4DF2-B022-8959B84E6B3D}"/>
              </a:ext>
            </a:extLst>
          </p:cNvPr>
          <p:cNvSpPr>
            <a:spLocks noGrp="1"/>
          </p:cNvSpPr>
          <p:nvPr>
            <p:ph type="body" sz="quarter" idx="18" hasCustomPrompt="1"/>
          </p:nvPr>
        </p:nvSpPr>
        <p:spPr>
          <a:xfrm>
            <a:off x="922655" y="2914866"/>
            <a:ext cx="715958" cy="381000"/>
          </a:xfrm>
        </p:spPr>
        <p:txBody>
          <a:bodyPr anchor="ctr">
            <a:noAutofit/>
          </a:bodyPr>
          <a:lstStyle>
            <a:lvl1pPr marL="0" indent="0" algn="ctr">
              <a:buNone/>
              <a:defRPr sz="1600" b="1">
                <a:solidFill>
                  <a:schemeClr val="bg1"/>
                </a:solidFill>
                <a:latin typeface="Times New Roman" panose="02020603050405020304" pitchFamily="18" charset="0"/>
                <a:cs typeface="Times New Roman" panose="02020603050405020304" pitchFamily="18" charset="0"/>
              </a:defRPr>
            </a:lvl1pPr>
            <a:lvl2pPr>
              <a:defRPr sz="900"/>
            </a:lvl2pPr>
            <a:lvl3pPr>
              <a:defRPr sz="800"/>
            </a:lvl3pPr>
            <a:lvl4pPr>
              <a:defRPr sz="700"/>
            </a:lvl4pPr>
            <a:lvl5pPr>
              <a:defRPr sz="700"/>
            </a:lvl5pPr>
          </a:lstStyle>
          <a:p>
            <a:pPr lvl="0"/>
            <a:r>
              <a:rPr lang="en-US" dirty="0"/>
              <a:t>I</a:t>
            </a:r>
            <a:endParaRPr lang="en-IN" dirty="0"/>
          </a:p>
        </p:txBody>
      </p:sp>
      <p:sp>
        <p:nvSpPr>
          <p:cNvPr id="46" name="Text Placeholder 45">
            <a:extLst>
              <a:ext uri="{FF2B5EF4-FFF2-40B4-BE49-F238E27FC236}">
                <a16:creationId xmlns:a16="http://schemas.microsoft.com/office/drawing/2014/main" xmlns="" id="{1BDFFD85-8598-4C16-9CAD-705399D34922}"/>
              </a:ext>
            </a:extLst>
          </p:cNvPr>
          <p:cNvSpPr>
            <a:spLocks noGrp="1"/>
          </p:cNvSpPr>
          <p:nvPr>
            <p:ph type="body" sz="quarter" idx="19" hasCustomPrompt="1"/>
          </p:nvPr>
        </p:nvSpPr>
        <p:spPr>
          <a:xfrm>
            <a:off x="1179576" y="3652125"/>
            <a:ext cx="1595628" cy="338555"/>
          </a:xfrm>
        </p:spPr>
        <p:txBody>
          <a:bodyPr>
            <a:noAutofit/>
          </a:bodyPr>
          <a:lstStyle>
            <a:lvl1pPr marL="0" indent="0">
              <a:buNone/>
              <a:defRPr sz="2000"/>
            </a:lvl1pPr>
            <a:lvl2pPr>
              <a:defRPr sz="1100"/>
            </a:lvl2pPr>
            <a:lvl3pPr>
              <a:defRPr sz="1050"/>
            </a:lvl3pPr>
            <a:lvl4pPr>
              <a:defRPr sz="1000"/>
            </a:lvl4pPr>
            <a:lvl5pPr>
              <a:defRPr sz="1000"/>
            </a:lvl5pPr>
          </a:lstStyle>
          <a:p>
            <a:r>
              <a:rPr lang="en-US" dirty="0">
                <a:solidFill>
                  <a:schemeClr val="bg1"/>
                </a:solidFill>
                <a:latin typeface="Bodoni MT" panose="02070603080606020203" pitchFamily="18" charset="0"/>
              </a:rPr>
              <a:t>MCA/ B. Sc</a:t>
            </a:r>
            <a:endParaRPr lang="en-IN" dirty="0">
              <a:solidFill>
                <a:schemeClr val="bg1"/>
              </a:solidFill>
              <a:latin typeface="Bodoni MT" panose="02070603080606020203" pitchFamily="18" charset="0"/>
            </a:endParaRPr>
          </a:p>
        </p:txBody>
      </p:sp>
      <p:sp>
        <p:nvSpPr>
          <p:cNvPr id="47" name="Title 46">
            <a:extLst>
              <a:ext uri="{FF2B5EF4-FFF2-40B4-BE49-F238E27FC236}">
                <a16:creationId xmlns:a16="http://schemas.microsoft.com/office/drawing/2014/main" xmlns="" id="{0B5E86FE-3626-45B1-AF15-E96F6946A1CB}"/>
              </a:ext>
            </a:extLst>
          </p:cNvPr>
          <p:cNvSpPr>
            <a:spLocks noGrp="1"/>
          </p:cNvSpPr>
          <p:nvPr>
            <p:ph type="title" hasCustomPrompt="1"/>
          </p:nvPr>
        </p:nvSpPr>
        <p:spPr>
          <a:xfrm>
            <a:off x="3581400" y="2679896"/>
            <a:ext cx="8597130" cy="1325563"/>
          </a:xfrm>
        </p:spPr>
        <p:txBody>
          <a:bodyPr/>
          <a:lstStyle>
            <a:lvl1pPr algn="ctr">
              <a:defRPr>
                <a:solidFill>
                  <a:srgbClr val="C00000"/>
                </a:solidFill>
                <a:latin typeface="Aharoni" panose="02010803020104030203" pitchFamily="2" charset="-79"/>
                <a:cs typeface="Aharoni" panose="02010803020104030203" pitchFamily="2" charset="-79"/>
              </a:defRPr>
            </a:lvl1pPr>
          </a:lstStyle>
          <a:p>
            <a:r>
              <a:rPr lang="en-US" dirty="0"/>
              <a:t>Title of the Presentation</a:t>
            </a:r>
            <a:endParaRPr lang="en-IN" dirty="0"/>
          </a:p>
        </p:txBody>
      </p:sp>
    </p:spTree>
    <p:extLst>
      <p:ext uri="{BB962C8B-B14F-4D97-AF65-F5344CB8AC3E}">
        <p14:creationId xmlns:p14="http://schemas.microsoft.com/office/powerpoint/2010/main" val="630628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6B1DE8-341B-4BCD-854F-C899B835B470}" type="datetimeFigureOut">
              <a:rPr lang="en-IN" smtClean="0"/>
              <a:t>02-03-2022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08F4D8C-B603-4449-9DD8-897C95D336B5}" type="slidenum">
              <a:rPr lang="en-IN" smtClean="0"/>
              <a:t>‹#›</a:t>
            </a:fld>
            <a:endParaRPr lang="en-IN"/>
          </a:p>
        </p:txBody>
      </p:sp>
    </p:spTree>
    <p:extLst>
      <p:ext uri="{BB962C8B-B14F-4D97-AF65-F5344CB8AC3E}">
        <p14:creationId xmlns:p14="http://schemas.microsoft.com/office/powerpoint/2010/main" val="3690745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6B1DE8-341B-4BCD-854F-C899B835B470}" type="datetimeFigureOut">
              <a:rPr lang="en-IN" smtClean="0"/>
              <a:t>02-03-2022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08F4D8C-B603-4449-9DD8-897C95D336B5}" type="slidenum">
              <a:rPr lang="en-IN" smtClean="0"/>
              <a:t>‹#›</a:t>
            </a:fld>
            <a:endParaRPr lang="en-IN"/>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9586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6B1DE8-341B-4BCD-854F-C899B835B470}" type="datetimeFigureOut">
              <a:rPr lang="en-IN" smtClean="0"/>
              <a:t>02-03-2022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08F4D8C-B603-4449-9DD8-897C95D336B5}" type="slidenum">
              <a:rPr lang="en-IN" smtClean="0"/>
              <a:t>‹#›</a:t>
            </a:fld>
            <a:endParaRPr lang="en-IN"/>
          </a:p>
        </p:txBody>
      </p:sp>
    </p:spTree>
    <p:extLst>
      <p:ext uri="{BB962C8B-B14F-4D97-AF65-F5344CB8AC3E}">
        <p14:creationId xmlns:p14="http://schemas.microsoft.com/office/powerpoint/2010/main" val="1179209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6B1DE8-341B-4BCD-854F-C899B835B470}" type="datetimeFigureOut">
              <a:rPr lang="en-IN" smtClean="0"/>
              <a:t>02-03-2022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08F4D8C-B603-4449-9DD8-897C95D336B5}" type="slidenum">
              <a:rPr lang="en-IN" smtClean="0"/>
              <a:t>‹#›</a:t>
            </a:fld>
            <a:endParaRPr lang="en-IN"/>
          </a:p>
        </p:txBody>
      </p:sp>
    </p:spTree>
    <p:extLst>
      <p:ext uri="{BB962C8B-B14F-4D97-AF65-F5344CB8AC3E}">
        <p14:creationId xmlns:p14="http://schemas.microsoft.com/office/powerpoint/2010/main" val="3492358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6B1DE8-341B-4BCD-854F-C899B835B470}" type="datetimeFigureOut">
              <a:rPr lang="en-IN" smtClean="0"/>
              <a:t>02-03-2022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08F4D8C-B603-4449-9DD8-897C95D336B5}" type="slidenum">
              <a:rPr lang="en-IN" smtClean="0"/>
              <a:t>‹#›</a:t>
            </a:fld>
            <a:endParaRPr lang="en-IN"/>
          </a:p>
        </p:txBody>
      </p:sp>
    </p:spTree>
    <p:extLst>
      <p:ext uri="{BB962C8B-B14F-4D97-AF65-F5344CB8AC3E}">
        <p14:creationId xmlns:p14="http://schemas.microsoft.com/office/powerpoint/2010/main" val="1452102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6B1DE8-341B-4BCD-854F-C899B835B470}" type="datetimeFigureOut">
              <a:rPr lang="en-IN" smtClean="0"/>
              <a:t>02-03-2022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08F4D8C-B603-4449-9DD8-897C95D336B5}" type="slidenum">
              <a:rPr lang="en-IN" smtClean="0"/>
              <a:t>‹#›</a:t>
            </a:fld>
            <a:endParaRPr lang="en-IN"/>
          </a:p>
        </p:txBody>
      </p:sp>
    </p:spTree>
    <p:extLst>
      <p:ext uri="{BB962C8B-B14F-4D97-AF65-F5344CB8AC3E}">
        <p14:creationId xmlns:p14="http://schemas.microsoft.com/office/powerpoint/2010/main" val="1103881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6B1DE8-341B-4BCD-854F-C899B835B470}" type="datetimeFigureOut">
              <a:rPr lang="en-IN" smtClean="0"/>
              <a:t>02-03-2022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08F4D8C-B603-4449-9DD8-897C95D336B5}" type="slidenum">
              <a:rPr lang="en-IN" smtClean="0"/>
              <a:t>‹#›</a:t>
            </a:fld>
            <a:endParaRPr lang="en-IN"/>
          </a:p>
        </p:txBody>
      </p:sp>
    </p:spTree>
    <p:extLst>
      <p:ext uri="{BB962C8B-B14F-4D97-AF65-F5344CB8AC3E}">
        <p14:creationId xmlns:p14="http://schemas.microsoft.com/office/powerpoint/2010/main" val="2582589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6B1DE8-341B-4BCD-854F-C899B835B470}" type="datetimeFigureOut">
              <a:rPr lang="en-IN" smtClean="0"/>
              <a:t>02-03-2022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08F4D8C-B603-4449-9DD8-897C95D336B5}" type="slidenum">
              <a:rPr lang="en-IN" smtClean="0"/>
              <a:t>‹#›</a:t>
            </a:fld>
            <a:endParaRPr lang="en-IN"/>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2138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56B1DE8-341B-4BCD-854F-C899B835B470}" type="datetimeFigureOut">
              <a:rPr lang="en-IN" smtClean="0"/>
              <a:t>02-03-2022</a:t>
            </a:fld>
            <a:endParaRPr lang="en-IN"/>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IN"/>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C08F4D8C-B603-4449-9DD8-897C95D336B5}" type="slidenum">
              <a:rPr lang="en-IN" smtClean="0"/>
              <a:t>‹#›</a:t>
            </a:fld>
            <a:endParaRPr lang="en-IN"/>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636541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xmlns="" id="{0435FFD2-AC56-4974-A024-D19F92ED4AB1}"/>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652" b="652"/>
          <a:stretch>
            <a:fillRect/>
          </a:stretch>
        </p:blipFill>
        <p:spPr>
          <a:xfrm>
            <a:off x="11039475" y="5429250"/>
            <a:ext cx="982663" cy="1146175"/>
          </a:xfrm>
          <a:prstGeom prst="ellipse">
            <a:avLst/>
          </a:prstGeom>
        </p:spPr>
      </p:pic>
      <p:sp>
        <p:nvSpPr>
          <p:cNvPr id="31" name="Text Placeholder 24">
            <a:extLst>
              <a:ext uri="{FF2B5EF4-FFF2-40B4-BE49-F238E27FC236}">
                <a16:creationId xmlns:a16="http://schemas.microsoft.com/office/drawing/2014/main" xmlns="" id="{D1E9CF1E-F45F-44F8-9D19-B131B4F1A4C0}"/>
              </a:ext>
            </a:extLst>
          </p:cNvPr>
          <p:cNvSpPr>
            <a:spLocks noGrp="1"/>
          </p:cNvSpPr>
          <p:nvPr>
            <p:ph type="body" sz="quarter" idx="14" hasCustomPrompt="1"/>
          </p:nvPr>
        </p:nvSpPr>
        <p:spPr>
          <a:xfrm>
            <a:off x="169884" y="5310045"/>
            <a:ext cx="4529934" cy="1383147"/>
          </a:xfrm>
          <a:prstGeom prst="round2DiagRect">
            <a:avLst>
              <a:gd name="adj1" fmla="val 0"/>
              <a:gd name="adj2" fmla="val 50000"/>
            </a:avLst>
          </a:prstGeom>
          <a:solidFill>
            <a:schemeClr val="tx2">
              <a:lumMod val="75000"/>
            </a:schemeClr>
          </a:solidFill>
        </p:spPr>
        <p:txBody>
          <a:bodyPr anchor="t">
            <a:normAutofit fontScale="92500"/>
          </a:bodyPr>
          <a:lstStyle>
            <a:lvl1pPr marL="0" indent="0">
              <a:buNone/>
              <a:defRPr sz="2000" i="1">
                <a:solidFill>
                  <a:schemeClr val="bg1"/>
                </a:solidFill>
                <a:latin typeface="Times New Roman" panose="02020603050405020304" pitchFamily="18" charset="0"/>
                <a:cs typeface="Times New Roman" panose="02020603050405020304" pitchFamily="18" charset="0"/>
              </a:defRPr>
            </a:lvl1pPr>
          </a:lstStyle>
          <a:p>
            <a:pPr lvl="0"/>
            <a:r>
              <a:rPr lang="en-US" b="1" dirty="0"/>
              <a:t>Dr. D. P. JEYAPALAN</a:t>
            </a:r>
          </a:p>
          <a:p>
            <a:pPr lvl="0"/>
            <a:r>
              <a:rPr lang="en-US" dirty="0"/>
              <a:t>Associate Professor of Computer Science </a:t>
            </a:r>
          </a:p>
        </p:txBody>
      </p:sp>
      <p:sp>
        <p:nvSpPr>
          <p:cNvPr id="36" name="Text Placeholder 30">
            <a:extLst>
              <a:ext uri="{FF2B5EF4-FFF2-40B4-BE49-F238E27FC236}">
                <a16:creationId xmlns:a16="http://schemas.microsoft.com/office/drawing/2014/main" xmlns="" id="{A6C0197E-947C-4CCA-9AED-BC0791D5236E}"/>
              </a:ext>
            </a:extLst>
          </p:cNvPr>
          <p:cNvSpPr>
            <a:spLocks noGrp="1"/>
          </p:cNvSpPr>
          <p:nvPr>
            <p:ph type="body" sz="quarter" idx="16" hasCustomPrompt="1"/>
          </p:nvPr>
        </p:nvSpPr>
        <p:spPr>
          <a:xfrm>
            <a:off x="9485382" y="4795997"/>
            <a:ext cx="2706618" cy="313559"/>
          </a:xfrm>
        </p:spPr>
        <p:txBody>
          <a:bodyPr>
            <a:noAutofit/>
          </a:bodyPr>
          <a:lstStyle>
            <a:lvl1pPr marL="0" indent="0">
              <a:buNone/>
              <a:defRPr sz="1800"/>
            </a:lvl1pPr>
            <a:lvl2pPr>
              <a:defRPr sz="1600"/>
            </a:lvl2pPr>
            <a:lvl3pPr>
              <a:defRPr sz="1400"/>
            </a:lvl3pPr>
            <a:lvl4pPr>
              <a:defRPr sz="1200"/>
            </a:lvl4pPr>
            <a:lvl5pPr>
              <a:defRPr sz="1200"/>
            </a:lvl5pPr>
          </a:lstStyle>
          <a:p>
            <a:pPr algn="r"/>
            <a:r>
              <a:rPr lang="en-IN" b="1" dirty="0">
                <a:solidFill>
                  <a:schemeClr val="bg1"/>
                </a:solidFill>
                <a:latin typeface="Bodoni MT" panose="02070603080606020203" pitchFamily="18" charset="0"/>
              </a:rPr>
              <a:t>21PCA1303</a:t>
            </a:r>
          </a:p>
        </p:txBody>
      </p:sp>
      <p:sp>
        <p:nvSpPr>
          <p:cNvPr id="37" name="Text Placeholder 34">
            <a:extLst>
              <a:ext uri="{FF2B5EF4-FFF2-40B4-BE49-F238E27FC236}">
                <a16:creationId xmlns:a16="http://schemas.microsoft.com/office/drawing/2014/main" xmlns="" id="{00AFB49D-5B20-4371-9681-26DC4239CC0A}"/>
              </a:ext>
            </a:extLst>
          </p:cNvPr>
          <p:cNvSpPr>
            <a:spLocks noGrp="1"/>
          </p:cNvSpPr>
          <p:nvPr>
            <p:ph type="body" sz="quarter" idx="17" hasCustomPrompt="1"/>
          </p:nvPr>
        </p:nvSpPr>
        <p:spPr>
          <a:xfrm>
            <a:off x="0" y="4784956"/>
            <a:ext cx="5934822" cy="271939"/>
          </a:xfrm>
        </p:spPr>
        <p:txBody>
          <a:bodyPr>
            <a:noAutofit/>
          </a:bodyPr>
          <a:lstStyle>
            <a:lvl1pPr marL="0" indent="0">
              <a:buNone/>
              <a:defRPr sz="2000">
                <a:solidFill>
                  <a:schemeClr val="bg1"/>
                </a:solidFill>
                <a:latin typeface="Bodoni MT" panose="02070603080606020203" pitchFamily="18" charset="0"/>
              </a:defRPr>
            </a:lvl1pPr>
            <a:lvl2pPr>
              <a:defRPr sz="1200"/>
            </a:lvl2pPr>
            <a:lvl3pPr>
              <a:defRPr sz="1100"/>
            </a:lvl3pPr>
            <a:lvl4pPr>
              <a:defRPr sz="1050"/>
            </a:lvl4pPr>
            <a:lvl5pPr>
              <a:defRPr sz="1050"/>
            </a:lvl5pPr>
          </a:lstStyle>
          <a:p>
            <a:pPr lvl="0"/>
            <a:r>
              <a:rPr lang="en-IN" b="1" dirty="0"/>
              <a:t>ORGANISATIONAL BEHAVIOUR</a:t>
            </a:r>
          </a:p>
        </p:txBody>
      </p:sp>
      <p:sp>
        <p:nvSpPr>
          <p:cNvPr id="39" name="Text Placeholder 45">
            <a:extLst>
              <a:ext uri="{FF2B5EF4-FFF2-40B4-BE49-F238E27FC236}">
                <a16:creationId xmlns:a16="http://schemas.microsoft.com/office/drawing/2014/main" xmlns="" id="{E76D6E7C-C7FA-412C-B899-D78E0DC154D5}"/>
              </a:ext>
            </a:extLst>
          </p:cNvPr>
          <p:cNvSpPr txBox="1">
            <a:spLocks/>
          </p:cNvSpPr>
          <p:nvPr/>
        </p:nvSpPr>
        <p:spPr>
          <a:xfrm>
            <a:off x="1179576" y="3652125"/>
            <a:ext cx="1595628" cy="33855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N" dirty="0">
              <a:solidFill>
                <a:schemeClr val="bg1"/>
              </a:solidFill>
              <a:latin typeface="Bodoni MT" panose="02070603080606020203" pitchFamily="18" charset="0"/>
            </a:endParaRPr>
          </a:p>
        </p:txBody>
      </p:sp>
      <p:sp>
        <p:nvSpPr>
          <p:cNvPr id="40" name="Text Placeholder 43">
            <a:extLst>
              <a:ext uri="{FF2B5EF4-FFF2-40B4-BE49-F238E27FC236}">
                <a16:creationId xmlns:a16="http://schemas.microsoft.com/office/drawing/2014/main" xmlns="" id="{80331603-7D79-4437-B4AA-F259B1BAAC93}"/>
              </a:ext>
            </a:extLst>
          </p:cNvPr>
          <p:cNvSpPr>
            <a:spLocks noGrp="1"/>
          </p:cNvSpPr>
          <p:nvPr>
            <p:ph type="body" sz="quarter" idx="18" hasCustomPrompt="1"/>
          </p:nvPr>
        </p:nvSpPr>
        <p:spPr>
          <a:xfrm>
            <a:off x="965988" y="2923570"/>
            <a:ext cx="569913" cy="381000"/>
          </a:xfrm>
        </p:spPr>
        <p:txBody>
          <a:bodyPr anchor="ctr">
            <a:noAutofit/>
          </a:bodyPr>
          <a:lstStyle>
            <a:lvl1pPr marL="0" indent="0" algn="ctr">
              <a:buNone/>
              <a:defRPr sz="1600">
                <a:solidFill>
                  <a:schemeClr val="bg1"/>
                </a:solidFill>
                <a:latin typeface="Bodoni MT Black" panose="02070A03080606020203" pitchFamily="18" charset="0"/>
                <a:cs typeface="Times New Roman" panose="02020603050405020304" pitchFamily="18" charset="0"/>
              </a:defRPr>
            </a:lvl1pPr>
            <a:lvl2pPr>
              <a:defRPr sz="900"/>
            </a:lvl2pPr>
            <a:lvl3pPr>
              <a:defRPr sz="800"/>
            </a:lvl3pPr>
            <a:lvl4pPr>
              <a:defRPr sz="700"/>
            </a:lvl4pPr>
            <a:lvl5pPr>
              <a:defRPr sz="700"/>
            </a:lvl5pPr>
          </a:lstStyle>
          <a:p>
            <a:pPr lvl="0"/>
            <a:r>
              <a:rPr lang="en-US" b="0" dirty="0"/>
              <a:t>I</a:t>
            </a:r>
            <a:endParaRPr lang="en-IN" b="0" dirty="0"/>
          </a:p>
        </p:txBody>
      </p:sp>
      <p:sp>
        <p:nvSpPr>
          <p:cNvPr id="41" name="Text Placeholder 45">
            <a:extLst>
              <a:ext uri="{FF2B5EF4-FFF2-40B4-BE49-F238E27FC236}">
                <a16:creationId xmlns:a16="http://schemas.microsoft.com/office/drawing/2014/main" xmlns="" id="{0BAE8483-5078-4B5D-BA45-F80E187A39BC}"/>
              </a:ext>
            </a:extLst>
          </p:cNvPr>
          <p:cNvSpPr>
            <a:spLocks noGrp="1"/>
          </p:cNvSpPr>
          <p:nvPr>
            <p:ph type="body" sz="quarter" idx="19" hasCustomPrompt="1"/>
          </p:nvPr>
        </p:nvSpPr>
        <p:spPr>
          <a:xfrm>
            <a:off x="1179576" y="3652125"/>
            <a:ext cx="1595628" cy="338555"/>
          </a:xfrm>
        </p:spPr>
        <p:txBody>
          <a:bodyPr>
            <a:noAutofit/>
          </a:bodyPr>
          <a:lstStyle>
            <a:lvl1pPr marL="0" indent="0">
              <a:buNone/>
              <a:defRPr sz="2000"/>
            </a:lvl1pPr>
            <a:lvl2pPr>
              <a:defRPr sz="1100"/>
            </a:lvl2pPr>
            <a:lvl3pPr>
              <a:defRPr sz="1050"/>
            </a:lvl3pPr>
            <a:lvl4pPr>
              <a:defRPr sz="1000"/>
            </a:lvl4pPr>
            <a:lvl5pPr>
              <a:defRPr sz="1000"/>
            </a:lvl5pPr>
          </a:lstStyle>
          <a:p>
            <a:pPr algn="ctr"/>
            <a:r>
              <a:rPr lang="en-US" b="1" dirty="0">
                <a:solidFill>
                  <a:schemeClr val="bg1"/>
                </a:solidFill>
                <a:latin typeface="Bodoni MT" panose="02070603080606020203" pitchFamily="18" charset="0"/>
              </a:rPr>
              <a:t>MCA</a:t>
            </a:r>
            <a:endParaRPr lang="en-IN" b="1" dirty="0">
              <a:solidFill>
                <a:schemeClr val="bg1"/>
              </a:solidFill>
              <a:latin typeface="Bodoni MT" panose="02070603080606020203" pitchFamily="18" charset="0"/>
            </a:endParaRPr>
          </a:p>
        </p:txBody>
      </p:sp>
      <p:sp>
        <p:nvSpPr>
          <p:cNvPr id="42" name="Title 46">
            <a:extLst>
              <a:ext uri="{FF2B5EF4-FFF2-40B4-BE49-F238E27FC236}">
                <a16:creationId xmlns:a16="http://schemas.microsoft.com/office/drawing/2014/main" xmlns="" id="{38001DEE-F0E8-4E46-990B-69623CC7EB39}"/>
              </a:ext>
            </a:extLst>
          </p:cNvPr>
          <p:cNvSpPr>
            <a:spLocks noGrp="1"/>
          </p:cNvSpPr>
          <p:nvPr>
            <p:ph type="title" hasCustomPrompt="1"/>
          </p:nvPr>
        </p:nvSpPr>
        <p:spPr>
          <a:xfrm>
            <a:off x="3579630" y="2266716"/>
            <a:ext cx="8612370" cy="2324568"/>
          </a:xfrm>
        </p:spPr>
        <p:txBody>
          <a:bodyPr>
            <a:normAutofit/>
          </a:bodyPr>
          <a:lstStyle>
            <a:lvl1pPr algn="ctr">
              <a:defRPr>
                <a:solidFill>
                  <a:srgbClr val="C00000"/>
                </a:solidFill>
                <a:latin typeface="Aharoni" panose="02010803020104030203" pitchFamily="2" charset="-79"/>
                <a:cs typeface="Aharoni" panose="02010803020104030203" pitchFamily="2" charset="-79"/>
              </a:defRPr>
            </a:lvl1pPr>
          </a:lstStyle>
          <a:p>
            <a:r>
              <a:rPr lang="en-US" sz="5400" dirty="0"/>
              <a:t>Significance of Organization</a:t>
            </a:r>
            <a:endParaRPr lang="en-IN" sz="5400" dirty="0"/>
          </a:p>
        </p:txBody>
      </p:sp>
    </p:spTree>
    <p:extLst>
      <p:ext uri="{BB962C8B-B14F-4D97-AF65-F5344CB8AC3E}">
        <p14:creationId xmlns:p14="http://schemas.microsoft.com/office/powerpoint/2010/main" val="3081287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AD3FB4-7E19-42DF-9855-E42B29331CDB}"/>
              </a:ext>
            </a:extLst>
          </p:cNvPr>
          <p:cNvSpPr>
            <a:spLocks noGrp="1"/>
          </p:cNvSpPr>
          <p:nvPr>
            <p:ph type="title"/>
          </p:nvPr>
        </p:nvSpPr>
        <p:spPr/>
        <p:txBody>
          <a:bodyPr/>
          <a:lstStyle/>
          <a:p>
            <a:r>
              <a:rPr lang="en-IN" dirty="0"/>
              <a:t>Advantages</a:t>
            </a:r>
          </a:p>
        </p:txBody>
      </p:sp>
      <p:sp>
        <p:nvSpPr>
          <p:cNvPr id="3" name="Content Placeholder 2">
            <a:extLst>
              <a:ext uri="{FF2B5EF4-FFF2-40B4-BE49-F238E27FC236}">
                <a16:creationId xmlns:a16="http://schemas.microsoft.com/office/drawing/2014/main" xmlns="" id="{BE7930CB-10F6-4069-B39E-BDC67224A29D}"/>
              </a:ext>
            </a:extLst>
          </p:cNvPr>
          <p:cNvSpPr>
            <a:spLocks noGrp="1"/>
          </p:cNvSpPr>
          <p:nvPr>
            <p:ph idx="1"/>
          </p:nvPr>
        </p:nvSpPr>
        <p:spPr>
          <a:xfrm>
            <a:off x="786582" y="1799303"/>
            <a:ext cx="10795818" cy="4510057"/>
          </a:xfrm>
        </p:spPr>
        <p:txBody>
          <a:bodyPr>
            <a:normAutofit lnSpcReduction="10000"/>
          </a:bodyPr>
          <a:lstStyle/>
          <a:p>
            <a:pPr algn="just" fontAlgn="base">
              <a:lnSpc>
                <a:spcPct val="115000"/>
              </a:lnSpc>
              <a:spcAft>
                <a:spcPts val="1000"/>
              </a:spcAft>
            </a:pPr>
            <a:r>
              <a:rPr lang="en-I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Better Human Relations</a:t>
            </a:r>
            <a:endParaRPr lang="en-IN" sz="3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en-IN" sz="32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Human relations improve in a good organisational set up. An organisation consists of human beings and their satisfaction will help in improving human relations. A clearly defined work, authority, responsibility, accountability will enable individuals to work in a free atmosphere. Everybody will know his limitations and may try to remain in that sphere. This will give job satisfaction to employees.</a:t>
            </a:r>
            <a:endParaRPr lang="en-IN"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5280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87331738-A20B-45E1-9126-6A8A98A642A9}"/>
              </a:ext>
            </a:extLst>
          </p:cNvPr>
          <p:cNvSpPr>
            <a:spLocks noGrp="1"/>
          </p:cNvSpPr>
          <p:nvPr>
            <p:ph type="ctrTitle"/>
          </p:nvPr>
        </p:nvSpPr>
        <p:spPr/>
        <p:txBody>
          <a:bodyPr/>
          <a:lstStyle/>
          <a:p>
            <a:r>
              <a:rPr lang="en-US" dirty="0"/>
              <a:t>Thank you</a:t>
            </a:r>
            <a:endParaRPr lang="en-IN" dirty="0"/>
          </a:p>
        </p:txBody>
      </p:sp>
      <p:sp>
        <p:nvSpPr>
          <p:cNvPr id="5" name="Subtitle 4">
            <a:extLst>
              <a:ext uri="{FF2B5EF4-FFF2-40B4-BE49-F238E27FC236}">
                <a16:creationId xmlns:a16="http://schemas.microsoft.com/office/drawing/2014/main" xmlns="" id="{A6A9C05A-272C-42F3-8567-4CB12FF70E2A}"/>
              </a:ext>
            </a:extLst>
          </p:cNvPr>
          <p:cNvSpPr>
            <a:spLocks noGrp="1"/>
          </p:cNvSpPr>
          <p:nvPr>
            <p:ph type="subTitle" idx="1"/>
          </p:nvPr>
        </p:nvSpPr>
        <p:spPr/>
        <p:txBody>
          <a:bodyPr>
            <a:normAutofit/>
          </a:bodyPr>
          <a:lstStyle/>
          <a:p>
            <a:r>
              <a:rPr lang="en-US" sz="1400" i="1" dirty="0"/>
              <a:t>Presented by Dr. D. P. </a:t>
            </a:r>
            <a:r>
              <a:rPr lang="en-US" sz="1400" i="1" dirty="0" err="1"/>
              <a:t>Jeyapalan</a:t>
            </a:r>
            <a:endParaRPr lang="en-IN" sz="1400" i="1" dirty="0"/>
          </a:p>
        </p:txBody>
      </p:sp>
    </p:spTree>
    <p:extLst>
      <p:ext uri="{BB962C8B-B14F-4D97-AF65-F5344CB8AC3E}">
        <p14:creationId xmlns:p14="http://schemas.microsoft.com/office/powerpoint/2010/main" val="2927315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4F295C-C16E-4871-8F61-540558EEE14D}"/>
              </a:ext>
            </a:extLst>
          </p:cNvPr>
          <p:cNvSpPr>
            <a:spLocks noGrp="1"/>
          </p:cNvSpPr>
          <p:nvPr>
            <p:ph type="title"/>
          </p:nvPr>
        </p:nvSpPr>
        <p:spPr/>
        <p:txBody>
          <a:bodyPr/>
          <a:lstStyle/>
          <a:p>
            <a:r>
              <a:rPr lang="en-US" dirty="0"/>
              <a:t>INTRODUCTION</a:t>
            </a:r>
            <a:endParaRPr lang="en-IN" dirty="0"/>
          </a:p>
        </p:txBody>
      </p:sp>
      <p:sp>
        <p:nvSpPr>
          <p:cNvPr id="3" name="Content Placeholder 2">
            <a:extLst>
              <a:ext uri="{FF2B5EF4-FFF2-40B4-BE49-F238E27FC236}">
                <a16:creationId xmlns:a16="http://schemas.microsoft.com/office/drawing/2014/main" xmlns="" id="{2A1BF284-C628-4259-8FED-C7B2F1805C60}"/>
              </a:ext>
            </a:extLst>
          </p:cNvPr>
          <p:cNvSpPr>
            <a:spLocks noGrp="1"/>
          </p:cNvSpPr>
          <p:nvPr>
            <p:ph idx="1"/>
          </p:nvPr>
        </p:nvSpPr>
        <p:spPr/>
        <p:txBody>
          <a:bodyPr>
            <a:normAutofit fontScale="85000" lnSpcReduction="10000"/>
          </a:bodyPr>
          <a:lstStyle/>
          <a:p>
            <a:pPr marL="541338" indent="-541338" algn="just">
              <a:lnSpc>
                <a:spcPct val="150000"/>
              </a:lnSpc>
              <a:buFont typeface="Wingdings" panose="05000000000000000000" pitchFamily="2" charset="2"/>
              <a:buChar char="v"/>
            </a:pPr>
            <a:r>
              <a:rPr lang="en-IN" sz="28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Organisation is the mechanism which determines the relationship of various persons. </a:t>
            </a:r>
          </a:p>
          <a:p>
            <a:pPr marL="541338" indent="-541338" algn="just">
              <a:lnSpc>
                <a:spcPct val="150000"/>
              </a:lnSpc>
              <a:buFont typeface="Wingdings" panose="05000000000000000000" pitchFamily="2" charset="2"/>
              <a:buChar char="v"/>
            </a:pPr>
            <a:r>
              <a:rPr lang="en-IN" sz="28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With the help of a well defined organisation management is able to perform the functions of direction, co-ordination and control. </a:t>
            </a:r>
          </a:p>
          <a:p>
            <a:pPr marL="541338" indent="-541338" algn="just">
              <a:lnSpc>
                <a:spcPct val="150000"/>
              </a:lnSpc>
              <a:buFont typeface="Wingdings" panose="05000000000000000000" pitchFamily="2" charset="2"/>
              <a:buChar char="v"/>
            </a:pPr>
            <a:r>
              <a:rPr lang="en-IN" sz="28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An ill-defined organisation plan will not enable the management to make an effective exhibition of its managerial talents to realize business goals.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6850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F982A6-1BDD-465E-8FEA-BD1920931F49}"/>
              </a:ext>
            </a:extLst>
          </p:cNvPr>
          <p:cNvSpPr>
            <a:spLocks noGrp="1"/>
          </p:cNvSpPr>
          <p:nvPr>
            <p:ph type="title"/>
          </p:nvPr>
        </p:nvSpPr>
        <p:spPr/>
        <p:txBody>
          <a:bodyPr>
            <a:normAutofit/>
          </a:bodyPr>
          <a:lstStyle/>
          <a:p>
            <a:r>
              <a:rPr lang="en-IN" sz="4000" dirty="0"/>
              <a:t>Advantages</a:t>
            </a:r>
            <a:endParaRPr lang="en-IN" sz="4000" dirty="0">
              <a:latin typeface="Tw Cen MT Condensed (Headings)"/>
            </a:endParaRPr>
          </a:p>
        </p:txBody>
      </p:sp>
      <p:sp>
        <p:nvSpPr>
          <p:cNvPr id="3" name="Content Placeholder 2">
            <a:extLst>
              <a:ext uri="{FF2B5EF4-FFF2-40B4-BE49-F238E27FC236}">
                <a16:creationId xmlns:a16="http://schemas.microsoft.com/office/drawing/2014/main" xmlns="" id="{8D4BCD6A-6122-407A-9C49-FE0DA71ADF32}"/>
              </a:ext>
            </a:extLst>
          </p:cNvPr>
          <p:cNvSpPr>
            <a:spLocks noGrp="1"/>
          </p:cNvSpPr>
          <p:nvPr>
            <p:ph idx="1"/>
          </p:nvPr>
        </p:nvSpPr>
        <p:spPr>
          <a:xfrm>
            <a:off x="806246" y="2286000"/>
            <a:ext cx="9937954" cy="4023360"/>
          </a:xfrm>
        </p:spPr>
        <p:txBody>
          <a:bodyPr>
            <a:normAutofit fontScale="85000" lnSpcReduction="20000"/>
          </a:bodyPr>
          <a:lstStyle/>
          <a:p>
            <a:pPr algn="just" fontAlgn="base">
              <a:lnSpc>
                <a:spcPct val="120000"/>
              </a:lnSpc>
              <a:spcBef>
                <a:spcPts val="600"/>
              </a:spcBef>
              <a:spcAft>
                <a:spcPts val="600"/>
              </a:spcAft>
            </a:pPr>
            <a:r>
              <a:rPr lang="en-I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Advantages of a Good Organisation are:</a:t>
            </a:r>
          </a:p>
          <a:p>
            <a:pPr algn="just" fontAlgn="base">
              <a:lnSpc>
                <a:spcPct val="120000"/>
              </a:lnSpc>
              <a:spcBef>
                <a:spcPts val="600"/>
              </a:spcBef>
              <a:spcAft>
                <a:spcPts val="600"/>
              </a:spcAft>
            </a:pPr>
            <a:r>
              <a:rPr lang="en-IN"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Helps in Optimum Utilization of Technological Innovations</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20000"/>
              </a:lnSpc>
              <a:spcBef>
                <a:spcPts val="600"/>
              </a:spcBef>
              <a:spcAft>
                <a:spcPts val="600"/>
              </a:spcAft>
            </a:pPr>
            <a:r>
              <a:rPr lang="en-IN"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Helps in Administration</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20000"/>
              </a:lnSpc>
              <a:spcBef>
                <a:spcPts val="600"/>
              </a:spcBef>
              <a:spcAft>
                <a:spcPts val="600"/>
              </a:spcAft>
            </a:pPr>
            <a:r>
              <a:rPr lang="en-IN"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Promotes Growth and Diversification</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20000"/>
              </a:lnSpc>
              <a:spcBef>
                <a:spcPts val="600"/>
              </a:spcBef>
              <a:spcAft>
                <a:spcPts val="600"/>
              </a:spcAft>
            </a:pPr>
            <a:r>
              <a:rPr lang="en-IN"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Easy Co-Ordination</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20000"/>
              </a:lnSpc>
              <a:spcBef>
                <a:spcPts val="600"/>
              </a:spcBef>
              <a:spcAft>
                <a:spcPts val="600"/>
              </a:spcAft>
            </a:pPr>
            <a:r>
              <a:rPr lang="en-IN"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Training and Development of Personnel</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20000"/>
              </a:lnSpc>
              <a:spcBef>
                <a:spcPts val="600"/>
              </a:spcBef>
              <a:spcAft>
                <a:spcPts val="600"/>
              </a:spcAft>
            </a:pPr>
            <a:r>
              <a:rPr lang="en-IN"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Encourages Initiative</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20000"/>
              </a:lnSpc>
              <a:spcBef>
                <a:spcPts val="600"/>
              </a:spcBef>
              <a:spcAft>
                <a:spcPts val="600"/>
              </a:spcAft>
            </a:pPr>
            <a:r>
              <a:rPr lang="en-IN"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Better Human Relations</a:t>
            </a:r>
            <a:endParaRPr lang="en-IN"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054500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FA08C4-EC6B-4804-96DC-2C2E6C0709C0}"/>
              </a:ext>
            </a:extLst>
          </p:cNvPr>
          <p:cNvSpPr>
            <a:spLocks noGrp="1"/>
          </p:cNvSpPr>
          <p:nvPr>
            <p:ph type="title"/>
          </p:nvPr>
        </p:nvSpPr>
        <p:spPr>
          <a:xfrm>
            <a:off x="1024128" y="585216"/>
            <a:ext cx="9720072" cy="1499616"/>
          </a:xfrm>
        </p:spPr>
        <p:txBody>
          <a:bodyPr>
            <a:noAutofit/>
          </a:bodyPr>
          <a:lstStyle/>
          <a:p>
            <a:r>
              <a:rPr lang="en-IN" sz="4400" dirty="0"/>
              <a:t>Advantages</a:t>
            </a:r>
          </a:p>
        </p:txBody>
      </p:sp>
      <p:sp>
        <p:nvSpPr>
          <p:cNvPr id="3" name="Content Placeholder 2">
            <a:extLst>
              <a:ext uri="{FF2B5EF4-FFF2-40B4-BE49-F238E27FC236}">
                <a16:creationId xmlns:a16="http://schemas.microsoft.com/office/drawing/2014/main" xmlns="" id="{8DE3D455-A416-423C-B79F-E5BFFE878B3A}"/>
              </a:ext>
            </a:extLst>
          </p:cNvPr>
          <p:cNvSpPr>
            <a:spLocks noGrp="1"/>
          </p:cNvSpPr>
          <p:nvPr>
            <p:ph idx="1"/>
          </p:nvPr>
        </p:nvSpPr>
        <p:spPr>
          <a:xfrm>
            <a:off x="747252" y="1877961"/>
            <a:ext cx="10913806" cy="4532671"/>
          </a:xfrm>
        </p:spPr>
        <p:txBody>
          <a:bodyPr>
            <a:normAutofit lnSpcReduction="10000"/>
          </a:bodyPr>
          <a:lstStyle/>
          <a:p>
            <a:pPr algn="just" fontAlgn="base">
              <a:lnSpc>
                <a:spcPct val="115000"/>
              </a:lnSpc>
              <a:spcAft>
                <a:spcPts val="1000"/>
              </a:spcAft>
            </a:pPr>
            <a:r>
              <a:rPr lang="en-I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Helps in Optimum Utilization of Technological Innovations</a:t>
            </a:r>
          </a:p>
          <a:p>
            <a:pPr algn="just" fontAlgn="base">
              <a:lnSpc>
                <a:spcPct val="115000"/>
              </a:lnSpc>
              <a:spcAft>
                <a:spcPts val="1000"/>
              </a:spcAft>
            </a:pPr>
            <a:r>
              <a:rPr lang="en-IN" sz="28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The test of a good organisation is its success in adjusting to the new and changing situation. The technological improvements are taking place every time and some management is required to make use of them to exist in competitive world. The organisation should be flexible to incorporate all new requirements. The adjustments to new changes will require re-scheduling and re-adjustment of duties and responsibilities in the organisation. There may also be a need to delegate new powers for making best utilization of technological changes.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0227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A22886-24B8-4FC9-856D-9610ED5A44CD}"/>
              </a:ext>
            </a:extLst>
          </p:cNvPr>
          <p:cNvSpPr>
            <a:spLocks noGrp="1"/>
          </p:cNvSpPr>
          <p:nvPr>
            <p:ph type="title"/>
          </p:nvPr>
        </p:nvSpPr>
        <p:spPr/>
        <p:txBody>
          <a:bodyPr/>
          <a:lstStyle/>
          <a:p>
            <a:r>
              <a:rPr lang="en-IN" sz="5400" dirty="0"/>
              <a:t>Advantages</a:t>
            </a:r>
            <a:endParaRPr lang="en-IN" dirty="0"/>
          </a:p>
        </p:txBody>
      </p:sp>
      <p:sp>
        <p:nvSpPr>
          <p:cNvPr id="3" name="Content Placeholder 2">
            <a:extLst>
              <a:ext uri="{FF2B5EF4-FFF2-40B4-BE49-F238E27FC236}">
                <a16:creationId xmlns:a16="http://schemas.microsoft.com/office/drawing/2014/main" xmlns="" id="{FC713C20-934F-4D04-904D-AED4C4D450B9}"/>
              </a:ext>
            </a:extLst>
          </p:cNvPr>
          <p:cNvSpPr>
            <a:spLocks noGrp="1"/>
          </p:cNvSpPr>
          <p:nvPr>
            <p:ph idx="1"/>
          </p:nvPr>
        </p:nvSpPr>
        <p:spPr>
          <a:xfrm>
            <a:off x="786581" y="1897626"/>
            <a:ext cx="11061289" cy="4562168"/>
          </a:xfrm>
        </p:spPr>
        <p:txBody>
          <a:bodyPr>
            <a:normAutofit fontScale="92500" lnSpcReduction="20000"/>
          </a:bodyPr>
          <a:lstStyle/>
          <a:p>
            <a:pPr algn="just" fontAlgn="base">
              <a:lnSpc>
                <a:spcPct val="110000"/>
              </a:lnSpc>
              <a:spcAft>
                <a:spcPts val="1000"/>
              </a:spcAft>
            </a:pPr>
            <a:r>
              <a:rPr lang="en-IN"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Helps in Administration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0000"/>
              </a:lnSpc>
              <a:spcAft>
                <a:spcPts val="1000"/>
              </a:spcAft>
            </a:pPr>
            <a:r>
              <a:rPr lang="en-IN" sz="24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An organisation provides sound foundation for effective managerial control. Various managerial functions will be effectively performed with the help of an organisation. The functions like co-ordination and control require a proper division of various functions and their assignment to suitable persons.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0000"/>
              </a:lnSpc>
              <a:spcAft>
                <a:spcPts val="1000"/>
              </a:spcAft>
            </a:pPr>
            <a:r>
              <a:rPr lang="en-IN" sz="24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An important function of planning will be effective only if there is an organisation to implement it. Best plans may fail if these are not executed properly. The assignment of responsibilities among various persons for earring out different functions will be essential for making the plans effective. There will be a need of proper authority to carry out the functions systematically and effectively. A good organisation is an asset to the management. It helps in achieving organisation goals through the exercise of effective controls. Organisation provides a channel for better management.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endParaRPr lang="en-IN" sz="2800" dirty="0"/>
          </a:p>
        </p:txBody>
      </p:sp>
    </p:spTree>
    <p:extLst>
      <p:ext uri="{BB962C8B-B14F-4D97-AF65-F5344CB8AC3E}">
        <p14:creationId xmlns:p14="http://schemas.microsoft.com/office/powerpoint/2010/main" val="3399766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11A391-E182-4EB7-9FDA-FE8B1BA81A8E}"/>
              </a:ext>
            </a:extLst>
          </p:cNvPr>
          <p:cNvSpPr>
            <a:spLocks noGrp="1"/>
          </p:cNvSpPr>
          <p:nvPr>
            <p:ph type="title"/>
          </p:nvPr>
        </p:nvSpPr>
        <p:spPr/>
        <p:txBody>
          <a:bodyPr/>
          <a:lstStyle/>
          <a:p>
            <a:r>
              <a:rPr lang="en-IN" sz="5400" dirty="0"/>
              <a:t>Advantages</a:t>
            </a:r>
            <a:endParaRPr lang="en-IN" dirty="0"/>
          </a:p>
        </p:txBody>
      </p:sp>
      <p:sp>
        <p:nvSpPr>
          <p:cNvPr id="3" name="Content Placeholder 2">
            <a:extLst>
              <a:ext uri="{FF2B5EF4-FFF2-40B4-BE49-F238E27FC236}">
                <a16:creationId xmlns:a16="http://schemas.microsoft.com/office/drawing/2014/main" xmlns="" id="{2D7B4AE2-42C5-41E9-B001-5880D2174B98}"/>
              </a:ext>
            </a:extLst>
          </p:cNvPr>
          <p:cNvSpPr>
            <a:spLocks noGrp="1"/>
          </p:cNvSpPr>
          <p:nvPr>
            <p:ph idx="1"/>
          </p:nvPr>
        </p:nvSpPr>
        <p:spPr>
          <a:xfrm>
            <a:off x="688258" y="1907458"/>
            <a:ext cx="10894142" cy="4401902"/>
          </a:xfrm>
        </p:spPr>
        <p:txBody>
          <a:bodyPr>
            <a:normAutofit/>
          </a:bodyPr>
          <a:lstStyle/>
          <a:p>
            <a:pPr algn="just" fontAlgn="base">
              <a:lnSpc>
                <a:spcPct val="115000"/>
              </a:lnSpc>
              <a:spcAft>
                <a:spcPts val="1000"/>
              </a:spcAft>
            </a:pPr>
            <a:r>
              <a:rPr lang="en-I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Promotes Growth and Diversification</a:t>
            </a:r>
            <a:endParaRPr lang="en-IN" sz="3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en-IN" sz="32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Area and activities of a business grow if it has a well knit organisation. There will be a need for employing more persons whenever expansion and diversification takes place. A flexible organisational structure will enable the employment of more persons without disturbing the working. Additional activities will not put any strain on the management.</a:t>
            </a:r>
            <a:endParaRPr lang="en-IN"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5313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6FDD29-3871-4318-AE82-C0C49ED24351}"/>
              </a:ext>
            </a:extLst>
          </p:cNvPr>
          <p:cNvSpPr>
            <a:spLocks noGrp="1"/>
          </p:cNvSpPr>
          <p:nvPr>
            <p:ph type="title"/>
          </p:nvPr>
        </p:nvSpPr>
        <p:spPr/>
        <p:txBody>
          <a:bodyPr/>
          <a:lstStyle/>
          <a:p>
            <a:r>
              <a:rPr lang="en-IN" dirty="0"/>
              <a:t>Advantages</a:t>
            </a:r>
          </a:p>
        </p:txBody>
      </p:sp>
      <p:sp>
        <p:nvSpPr>
          <p:cNvPr id="3" name="Content Placeholder 2">
            <a:extLst>
              <a:ext uri="{FF2B5EF4-FFF2-40B4-BE49-F238E27FC236}">
                <a16:creationId xmlns:a16="http://schemas.microsoft.com/office/drawing/2014/main" xmlns="" id="{E729B9B9-D90A-46B8-8856-E81561A794D9}"/>
              </a:ext>
            </a:extLst>
          </p:cNvPr>
          <p:cNvSpPr>
            <a:spLocks noGrp="1"/>
          </p:cNvSpPr>
          <p:nvPr>
            <p:ph idx="1"/>
          </p:nvPr>
        </p:nvSpPr>
        <p:spPr>
          <a:xfrm>
            <a:off x="727588" y="2286000"/>
            <a:ext cx="10933470" cy="4023360"/>
          </a:xfrm>
        </p:spPr>
        <p:txBody>
          <a:bodyPr>
            <a:normAutofit fontScale="92500" lnSpcReduction="10000"/>
          </a:bodyPr>
          <a:lstStyle/>
          <a:p>
            <a:pPr algn="just" fontAlgn="base">
              <a:lnSpc>
                <a:spcPct val="115000"/>
              </a:lnSpc>
              <a:spcAft>
                <a:spcPts val="1000"/>
              </a:spcAft>
            </a:pPr>
            <a:r>
              <a:rPr lang="en-I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Easy Co-Ordination</a:t>
            </a:r>
            <a:endParaRPr lang="en-IN" sz="3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en-IN" sz="32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Every enterprise has a number of departments and sections. These are assigned different duties for achieving business objectives. There is a need for coordinating the working of various segments. A good organisation will divide and sub-divide the activities in such a way that the activities of different segments become complementary. This will bring an automatic co-ordination in the business.</a:t>
            </a:r>
            <a:endParaRPr lang="en-IN"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7164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B45C40-8511-4F44-9823-0C2F2B9BE08C}"/>
              </a:ext>
            </a:extLst>
          </p:cNvPr>
          <p:cNvSpPr>
            <a:spLocks noGrp="1"/>
          </p:cNvSpPr>
          <p:nvPr>
            <p:ph type="title"/>
          </p:nvPr>
        </p:nvSpPr>
        <p:spPr/>
        <p:txBody>
          <a:bodyPr/>
          <a:lstStyle/>
          <a:p>
            <a:r>
              <a:rPr lang="en-IN" dirty="0"/>
              <a:t>Advantages</a:t>
            </a:r>
          </a:p>
        </p:txBody>
      </p:sp>
      <p:sp>
        <p:nvSpPr>
          <p:cNvPr id="3" name="Content Placeholder 2">
            <a:extLst>
              <a:ext uri="{FF2B5EF4-FFF2-40B4-BE49-F238E27FC236}">
                <a16:creationId xmlns:a16="http://schemas.microsoft.com/office/drawing/2014/main" xmlns="" id="{27CC2853-8E39-486B-BAF2-3E65667E5B3D}"/>
              </a:ext>
            </a:extLst>
          </p:cNvPr>
          <p:cNvSpPr>
            <a:spLocks noGrp="1"/>
          </p:cNvSpPr>
          <p:nvPr>
            <p:ph idx="1"/>
          </p:nvPr>
        </p:nvSpPr>
        <p:spPr>
          <a:xfrm>
            <a:off x="757084" y="1897627"/>
            <a:ext cx="10982632" cy="4601496"/>
          </a:xfrm>
        </p:spPr>
        <p:txBody>
          <a:bodyPr>
            <a:normAutofit fontScale="92500"/>
          </a:bodyPr>
          <a:lstStyle/>
          <a:p>
            <a:pPr algn="just" fontAlgn="base">
              <a:lnSpc>
                <a:spcPct val="115000"/>
              </a:lnSpc>
              <a:spcAft>
                <a:spcPts val="1000"/>
              </a:spcAft>
            </a:pPr>
            <a:r>
              <a:rPr lang="en-I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Training and Development of Personnel</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en-IN" sz="28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A good organisation offers an opportunity for the training and development of personnel. A clearly defined authority provides a scope for the use of talent. There will be a sufficient scope to try new ideas in improving the working of the organisation. The new entrants get sufficient training in their work. They are attached to experienced persons who guide them on undertaking various jobs. On the job training is much better and gives good results as compared to class room training. A well devised organisational system will provide a sufficient opportunity for the training of new trainees and development of existing staff.</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9502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04E67E-3A4B-4826-9263-71EA43623536}"/>
              </a:ext>
            </a:extLst>
          </p:cNvPr>
          <p:cNvSpPr>
            <a:spLocks noGrp="1"/>
          </p:cNvSpPr>
          <p:nvPr>
            <p:ph type="title"/>
          </p:nvPr>
        </p:nvSpPr>
        <p:spPr/>
        <p:txBody>
          <a:bodyPr/>
          <a:lstStyle/>
          <a:p>
            <a:r>
              <a:rPr lang="en-IN" dirty="0"/>
              <a:t>Advantages</a:t>
            </a:r>
          </a:p>
        </p:txBody>
      </p:sp>
      <p:sp>
        <p:nvSpPr>
          <p:cNvPr id="3" name="Content Placeholder 2">
            <a:extLst>
              <a:ext uri="{FF2B5EF4-FFF2-40B4-BE49-F238E27FC236}">
                <a16:creationId xmlns:a16="http://schemas.microsoft.com/office/drawing/2014/main" xmlns="" id="{2A0B58FE-D31E-4E2A-81EA-87C8D1F5F304}"/>
              </a:ext>
            </a:extLst>
          </p:cNvPr>
          <p:cNvSpPr>
            <a:spLocks noGrp="1"/>
          </p:cNvSpPr>
          <p:nvPr>
            <p:ph idx="1"/>
          </p:nvPr>
        </p:nvSpPr>
        <p:spPr>
          <a:xfrm>
            <a:off x="766916" y="1818968"/>
            <a:ext cx="11002297" cy="4490392"/>
          </a:xfrm>
        </p:spPr>
        <p:txBody>
          <a:bodyPr>
            <a:normAutofit fontScale="92500" lnSpcReduction="20000"/>
          </a:bodyPr>
          <a:lstStyle/>
          <a:p>
            <a:pPr algn="just" fontAlgn="base">
              <a:lnSpc>
                <a:spcPct val="115000"/>
              </a:lnSpc>
              <a:spcAft>
                <a:spcPts val="1000"/>
              </a:spcAft>
            </a:pPr>
            <a:r>
              <a:rPr lang="en-I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Encourages Initiative</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en-IN" sz="28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A good organisational structure will provide sufficient scope for taking initiative. Persons are allowed to try new ideas for improving upon their work. The policies and procedures are laid down for the guidance of managerial personnel. But within these limits people are given freedom to show their talent.</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15000"/>
              </a:lnSpc>
              <a:spcAft>
                <a:spcPts val="1000"/>
              </a:spcAft>
            </a:pPr>
            <a:r>
              <a:rPr lang="en-IN" sz="2800" dirty="0">
                <a:solidFill>
                  <a:srgbClr val="424142"/>
                </a:solidFill>
                <a:effectLst/>
                <a:latin typeface="Times New Roman" panose="02020603050405020304" pitchFamily="18" charset="0"/>
                <a:ea typeface="Times New Roman" panose="02020603050405020304" pitchFamily="18" charset="0"/>
                <a:cs typeface="Times New Roman" panose="02020603050405020304" pitchFamily="18" charset="0"/>
              </a:rPr>
              <a:t>The initiative and creativeness encouraged in the organisation will make it dynamic and responsive to the new situations. If persons are not encouraged to take new initiative then the management may not be able to cope with the changing business environment. A good organisation clearly defines the scope of work of every person and allows them to grow in that sphere.</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198857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emplate>Integral</Template>
  <TotalTime>32</TotalTime>
  <Words>120</Words>
  <Application>Microsoft Office PowerPoint</Application>
  <PresentationFormat>Widescreen</PresentationFormat>
  <Paragraphs>45</Paragraphs>
  <Slides>11</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11</vt:i4>
      </vt:variant>
    </vt:vector>
  </HeadingPairs>
  <TitlesOfParts>
    <vt:vector size="24" baseType="lpstr">
      <vt:lpstr>Aharoni</vt:lpstr>
      <vt:lpstr>Arabic Typesetting</vt:lpstr>
      <vt:lpstr>Arial</vt:lpstr>
      <vt:lpstr>Bodoni MT</vt:lpstr>
      <vt:lpstr>Bodoni MT Black</vt:lpstr>
      <vt:lpstr>Calibri</vt:lpstr>
      <vt:lpstr>Times New Roman</vt:lpstr>
      <vt:lpstr>Tw Cen MT</vt:lpstr>
      <vt:lpstr>Tw Cen MT Condensed</vt:lpstr>
      <vt:lpstr>Tw Cen MT Condensed (Headings)</vt:lpstr>
      <vt:lpstr>Wingdings</vt:lpstr>
      <vt:lpstr>Wingdings 3</vt:lpstr>
      <vt:lpstr>Integral</vt:lpstr>
      <vt:lpstr>Significance of Organization</vt:lpstr>
      <vt:lpstr>INTRODUCTION</vt:lpstr>
      <vt:lpstr>Advantages</vt:lpstr>
      <vt:lpstr>Advantages</vt:lpstr>
      <vt:lpstr>Advantages</vt:lpstr>
      <vt:lpstr>Advantages</vt:lpstr>
      <vt:lpstr>Advantages</vt:lpstr>
      <vt:lpstr>Advantages</vt:lpstr>
      <vt:lpstr>Advantages</vt:lpstr>
      <vt:lpstr>Advantages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Significance of Organization</dc:title>
  <dc:creator>SUNIL RAJ</dc:creator>
  <cp:lastModifiedBy>Rozario A</cp:lastModifiedBy>
  <cp:revision>5</cp:revision>
  <dcterms:created xsi:type="dcterms:W3CDTF">2020-12-09T06:15:30Z</dcterms:created>
  <dcterms:modified xsi:type="dcterms:W3CDTF">2022-03-02T06:01:11Z</dcterms:modified>
</cp:coreProperties>
</file>